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84" r:id="rId3"/>
    <p:sldMasterId id="2147483685" r:id="rId4"/>
    <p:sldMasterId id="214748368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slide" Target="slides/slide37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2.jp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" name="Shape 20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-"/>
            </a:pPr>
            <a:r>
              <a:rPr lang="pt-BR" sz="2000">
                <a:solidFill>
                  <a:schemeClr val="dk1"/>
                </a:solidFill>
              </a:rPr>
              <a:t>Naquele contexto, Rick era o maioral.</a:t>
            </a:r>
          </a:p>
          <a:p>
            <a:pPr indent="-355600" lvl="0" marL="457200" rtl="0">
              <a:spcBef>
                <a:spcPts val="0"/>
              </a:spcBef>
              <a:buClr>
                <a:schemeClr val="dk1"/>
              </a:buClr>
              <a:buSzPct val="100000"/>
              <a:buChar char="-"/>
            </a:pPr>
            <a:r>
              <a:rPr lang="pt-BR" sz="2000">
                <a:solidFill>
                  <a:schemeClr val="dk1"/>
                </a:solidFill>
              </a:rPr>
              <a:t>A empresa estava uma bagunça. Ele detinha o conhecimento sobre a ferramenta/sistema.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" name="Shape 21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A equipe restante?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Ficava só nas beiradas, de olho.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E entregando os grandes problemas para a estrela principal</a:t>
            </a:r>
          </a:p>
        </p:txBody>
      </p:sp>
      <p:sp>
        <p:nvSpPr>
          <p:cNvPr id="224" name="Shape 22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400640"/>
            <a:ext cx="54852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3884760" y="8685360"/>
            <a:ext cx="29706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" name="Shape 23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Se Rick não precisava de ninguém, bugs e novas funcionalidades começam a entrar na fila dele.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Com isso, o backlog começou a piscar atrás de Rick.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No dashboard do projeto, bandeiras verdes mudaram para amarelo. E de amarelo, mudaram para vermelho. O vermelho começou a piscar. Um por um, as tasks mudaram seus status para “Impedida”.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Todo mundo estava esperando por Rick.</a:t>
            </a:r>
          </a:p>
        </p:txBody>
      </p:sp>
      <p:sp>
        <p:nvSpPr>
          <p:cNvPr id="242" name="Shape 24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O caos estava instaurado!</a:t>
            </a:r>
          </a:p>
        </p:txBody>
      </p:sp>
      <p:sp>
        <p:nvSpPr>
          <p:cNvPr id="247" name="Shape 24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400640"/>
            <a:ext cx="54852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3884760" y="8685360"/>
            <a:ext cx="29706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" name="Shape 25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O caos estava instaurado!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Rick estava arruinando o código mais rápido do que nunca.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Ele estava trabalhando semanas de sete dias, doze horas por dia.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Todos sabiam que só Rick poderia puxar o time desta bagunça. Todos prenderam a respiração e esperaram que Rick inventasse a cura milagrosa que consertaria esse projeto paralisado.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Todos os dias, Rick ficou mais beligerante (</a:t>
            </a:r>
            <a:r>
              <a:rPr lang="pt-BR" sz="1100">
                <a:solidFill>
                  <a:srgbClr val="222222"/>
                </a:solidFill>
                <a:highlight>
                  <a:srgbClr val="FFFFFF"/>
                </a:highlight>
              </a:rPr>
              <a:t>que ou o que faz guerra ou está em guerra; que ou o que está em luta.)</a:t>
            </a:r>
            <a:r>
              <a:rPr lang="pt-BR"/>
              <a:t> e isolado. A máscara estava saindo.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Mesmo entrando no código dele, só Rick podia entendê-lo. E estava sem documentação.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t/>
            </a:r>
            <a:endParaRPr/>
          </a:p>
        </p:txBody>
      </p:sp>
      <p:sp>
        <p:nvSpPr>
          <p:cNvPr id="260" name="Shape 26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" name="Shape 16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T</a:t>
            </a:r>
            <a:r>
              <a:rPr lang="pt-BR"/>
              <a:t>odos os dias que Rick trabalhou no projeto mudou a data de entrega de volta uma semana.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Rick estava destruindo o produto mais rápido do que ele estava criando.</a:t>
            </a:r>
          </a:p>
        </p:txBody>
      </p:sp>
      <p:sp>
        <p:nvSpPr>
          <p:cNvPr id="265" name="Shape 26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" name="Shape 27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400640"/>
            <a:ext cx="54852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3884760" y="8685360"/>
            <a:ext cx="29706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" name="Shape 27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pt-BR">
                <a:solidFill>
                  <a:schemeClr val="dk1"/>
                </a:solidFill>
              </a:rPr>
              <a:t>Rick explodiu.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>
                <a:solidFill>
                  <a:schemeClr val="dk1"/>
                </a:solidFill>
              </a:rPr>
              <a:t>Rick não queria fazer parte dessa farsa. Se não pudéssemos apreciar o seu gênio, era culpa nossa, não a dele. Rick previu que dentro de alguns meses nós voltaríamos rastejando para ele implorando-lhe que nos salvasse.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>
                <a:solidFill>
                  <a:schemeClr val="dk1"/>
                </a:solidFill>
              </a:rPr>
              <a:t>Rick gritou que faltava a capacidade mental básica para apreciar o gênio quando nos encarava o rosto.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Finalmente, a frase foi dita: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Após o incidente, meses de dificuldades foram apreciados por toda a equipe.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pt-BR"/>
              <a:t>Rick parou de ajudar em todos os projetos. 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pt-BR"/>
              <a:t>Se recusava a mexer em códigos que não eram de sua autoria.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pt-BR"/>
              <a:t>Não mexia com frameworks que ele aprovava...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Rick foi demitido.</a:t>
            </a:r>
          </a:p>
        </p:txBody>
      </p:sp>
      <p:sp>
        <p:nvSpPr>
          <p:cNvPr id="288" name="Shape 288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" name="Shape 29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400640"/>
            <a:ext cx="54852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-355600" lvl="0" marL="457200" marR="0" rtl="0" algn="l">
              <a:spcBef>
                <a:spcPts val="0"/>
              </a:spcBef>
              <a:buSzPct val="100000"/>
              <a:buChar char="-"/>
            </a:pPr>
            <a:r>
              <a:rPr lang="pt-BR" sz="2000"/>
              <a:t>Remoção de cerca de 150.000 linhas de bagunça incompreensível;</a:t>
            </a:r>
          </a:p>
          <a:p>
            <a:pPr indent="-355600" lvl="0" marL="457200" marR="0" rtl="0" algn="l">
              <a:spcBef>
                <a:spcPts val="0"/>
              </a:spcBef>
              <a:buChar char="-"/>
            </a:pPr>
            <a:r>
              <a:t/>
            </a:r>
            <a:endParaRPr sz="2000"/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sp>
        <p:nvSpPr>
          <p:cNvPr id="298" name="Shape 298"/>
          <p:cNvSpPr/>
          <p:nvPr/>
        </p:nvSpPr>
        <p:spPr>
          <a:xfrm>
            <a:off x="3884760" y="8685360"/>
            <a:ext cx="29706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" name="Shape 29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400640"/>
            <a:ext cx="54852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-355600" lvl="0" marL="457200" marR="0" rtl="0" algn="l">
              <a:spcBef>
                <a:spcPts val="0"/>
              </a:spcBef>
              <a:buSzPct val="100000"/>
              <a:buChar char="-"/>
            </a:pPr>
            <a:r>
              <a:rPr lang="pt-BR" sz="2000"/>
              <a:t>Remoção de cerca de 150.000 linhas de bagunça incompreensível;</a:t>
            </a:r>
          </a:p>
          <a:p>
            <a:pPr indent="-355600" lvl="0" marL="457200" marR="0" rtl="0" algn="l">
              <a:spcBef>
                <a:spcPts val="0"/>
              </a:spcBef>
              <a:buChar char="-"/>
            </a:pPr>
            <a:r>
              <a:t/>
            </a:r>
            <a:endParaRPr sz="2000"/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sp>
        <p:nvSpPr>
          <p:cNvPr id="305" name="Shape 305"/>
          <p:cNvSpPr/>
          <p:nvPr/>
        </p:nvSpPr>
        <p:spPr>
          <a:xfrm>
            <a:off x="3884760" y="8685360"/>
            <a:ext cx="29706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" name="Shape 30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/>
          <p:nvPr>
            <p:ph idx="1" type="body"/>
          </p:nvPr>
        </p:nvSpPr>
        <p:spPr>
          <a:xfrm>
            <a:off x="685800" y="4400640"/>
            <a:ext cx="54852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-355600" lvl="0" marL="457200" marR="0" rtl="0" algn="l">
              <a:spcBef>
                <a:spcPts val="0"/>
              </a:spcBef>
              <a:buSzPct val="100000"/>
              <a:buChar char="-"/>
            </a:pPr>
            <a:r>
              <a:rPr lang="pt-BR" sz="2000"/>
              <a:t>Remoção de cerca de 150.000 linhas de bagunça incompreensível;</a:t>
            </a:r>
          </a:p>
          <a:p>
            <a:pPr indent="-355600" lvl="0" marL="457200" marR="0" rtl="0" algn="l">
              <a:spcBef>
                <a:spcPts val="0"/>
              </a:spcBef>
              <a:buChar char="-"/>
            </a:pPr>
            <a:r>
              <a:t/>
            </a:r>
            <a:endParaRPr sz="2000"/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sp>
        <p:nvSpPr>
          <p:cNvPr id="312" name="Shape 312"/>
          <p:cNvSpPr/>
          <p:nvPr/>
        </p:nvSpPr>
        <p:spPr>
          <a:xfrm>
            <a:off x="3884760" y="8685360"/>
            <a:ext cx="29706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" name="Shape 31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idx="1" type="body"/>
          </p:nvPr>
        </p:nvSpPr>
        <p:spPr>
          <a:xfrm>
            <a:off x="685800" y="4400640"/>
            <a:ext cx="54852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-355600" lvl="0" marL="457200" marR="0" rtl="0" algn="l">
              <a:spcBef>
                <a:spcPts val="0"/>
              </a:spcBef>
              <a:buSzPct val="100000"/>
              <a:buChar char="-"/>
            </a:pPr>
            <a:r>
              <a:rPr lang="pt-BR" sz="2000"/>
              <a:t>Remoção de cerca de 150.000 linhas de bagunça incompreensível;</a:t>
            </a:r>
          </a:p>
          <a:p>
            <a:pPr indent="-355600" lvl="0" marL="457200" marR="0" rtl="0" algn="l">
              <a:spcBef>
                <a:spcPts val="0"/>
              </a:spcBef>
              <a:buChar char="-"/>
            </a:pPr>
            <a:r>
              <a:t/>
            </a:r>
            <a:endParaRPr sz="2000"/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sp>
        <p:nvSpPr>
          <p:cNvPr id="319" name="Shape 319"/>
          <p:cNvSpPr/>
          <p:nvPr/>
        </p:nvSpPr>
        <p:spPr>
          <a:xfrm>
            <a:off x="3884760" y="8685360"/>
            <a:ext cx="29706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" name="Shape 32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" name="Shape 32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>
            <p:ph idx="1" type="body"/>
          </p:nvPr>
        </p:nvSpPr>
        <p:spPr>
          <a:xfrm>
            <a:off x="685800" y="4400640"/>
            <a:ext cx="54852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Shape 331"/>
          <p:cNvSpPr/>
          <p:nvPr/>
        </p:nvSpPr>
        <p:spPr>
          <a:xfrm>
            <a:off x="3884760" y="8685360"/>
            <a:ext cx="29706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2" name="Shape 33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/>
          <p:nvPr>
            <p:ph idx="1" type="body"/>
          </p:nvPr>
        </p:nvSpPr>
        <p:spPr>
          <a:xfrm>
            <a:off x="685800" y="4400640"/>
            <a:ext cx="54852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Shape 338"/>
          <p:cNvSpPr/>
          <p:nvPr/>
        </p:nvSpPr>
        <p:spPr>
          <a:xfrm>
            <a:off x="3884760" y="8685360"/>
            <a:ext cx="29706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9" name="Shape 33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5" name="Shape 34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2" name="Shape 35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7" name="Shape 35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2" name="Shape 36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7" name="Shape 36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400640"/>
            <a:ext cx="54852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Shape 180"/>
          <p:cNvSpPr/>
          <p:nvPr/>
        </p:nvSpPr>
        <p:spPr>
          <a:xfrm>
            <a:off x="3884760" y="8685360"/>
            <a:ext cx="29706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" name="Shape 18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buChar char="-"/>
            </a:pPr>
            <a:r>
              <a:rPr lang="pt-BR"/>
              <a:t>Pensa naquele cara prepotente. </a:t>
            </a:r>
          </a:p>
          <a:p>
            <a:pPr indent="-317500" lvl="0" marL="457200" rtl="0">
              <a:spcBef>
                <a:spcPts val="0"/>
              </a:spcBef>
              <a:buChar char="-"/>
            </a:pPr>
            <a:r>
              <a:rPr lang="pt-BR"/>
              <a:t>O famoso “estrelinha”</a:t>
            </a:r>
          </a:p>
          <a:p>
            <a:pPr indent="-317500" lvl="0" marL="457200" rtl="0">
              <a:spcBef>
                <a:spcPts val="0"/>
              </a:spcBef>
              <a:buChar char="-"/>
            </a:pPr>
            <a:r>
              <a:rPr lang="pt-BR"/>
              <a:t>Ninguém toca nas coisas dele</a:t>
            </a:r>
          </a:p>
          <a:p>
            <a:pPr indent="-317500" lvl="0" marL="457200">
              <a:spcBef>
                <a:spcPts val="0"/>
              </a:spcBef>
              <a:buChar char="-"/>
            </a:pPr>
            <a:r>
              <a:rPr lang="pt-BR"/>
              <a:t>É de fato o “Saiam da minha propriedade!”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Em uma certa reunião, Rick, levantou essa frase: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pt-BR"/>
              <a:t>Mas quando isso surgiu? Vamos lá...</a:t>
            </a:r>
          </a:p>
        </p:txBody>
      </p:sp>
      <p:sp>
        <p:nvSpPr>
          <p:cNvPr id="199" name="Shape 19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pt-BR"/>
              <a:t>Rick se achava um deus na empresa. O manda-chuva.</a:t>
            </a:r>
          </a:p>
        </p:txBody>
      </p:sp>
      <p:sp>
        <p:nvSpPr>
          <p:cNvPr id="204" name="Shape 204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AndTwoObj">
  <p:cSld name="Title Content and 2 Conte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44" name="Shape 44"/>
          <p:cNvSpPr txBox="1"/>
          <p:nvPr>
            <p:ph idx="3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OverTx">
  <p:cSld name="Title, 2 Content over Conte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49" name="Shape 49"/>
          <p:cNvSpPr txBox="1"/>
          <p:nvPr>
            <p:ph idx="3"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OverTx">
  <p:cSld name="Title, Content over 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53" name="Shape 53"/>
          <p:cNvSpPr txBox="1"/>
          <p:nvPr>
            <p:ph idx="2"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 Slid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Slide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,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Title, 2 Conte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67" name="Shape 67"/>
          <p:cNvSpPr txBox="1"/>
          <p:nvPr>
            <p:ph idx="2"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Only">
  <p:cSld name="Centered 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subTitle"/>
          </p:nvPr>
        </p:nvSpPr>
        <p:spPr>
          <a:xfrm>
            <a:off x="838080" y="1122480"/>
            <a:ext cx="10514520" cy="11063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AndObj">
  <p:cSld name="Title, 2 Content and Conten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75" name="Shape 75"/>
          <p:cNvSpPr txBox="1"/>
          <p:nvPr>
            <p:ph idx="2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76" name="Shape 76"/>
          <p:cNvSpPr txBox="1"/>
          <p:nvPr>
            <p:ph idx="3"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fourObj">
  <p:cSld name="Title, 4 Content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2" name="Shape 12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3" name="Shape 13"/>
          <p:cNvSpPr txBox="1"/>
          <p:nvPr>
            <p:ph idx="3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4" name="Shape 14"/>
          <p:cNvSpPr txBox="1"/>
          <p:nvPr>
            <p:ph idx="4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AndTwoObj">
  <p:cSld name="Title Content and 2 Conte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80" name="Shape 80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81" name="Shape 81"/>
          <p:cNvSpPr txBox="1"/>
          <p:nvPr>
            <p:ph idx="3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OverTx">
  <p:cSld name="Title, 2 Content over Conte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85" name="Shape 85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86" name="Shape 86"/>
          <p:cNvSpPr txBox="1"/>
          <p:nvPr>
            <p:ph idx="3"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OverTx">
  <p:cSld name="Title, Content over Conten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90" name="Shape 90"/>
          <p:cNvSpPr txBox="1"/>
          <p:nvPr>
            <p:ph idx="2"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fourObj">
  <p:cSld name="Title, 4 Conten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94" name="Shape 94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95" name="Shape 95"/>
          <p:cNvSpPr txBox="1"/>
          <p:nvPr>
            <p:ph idx="3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96" name="Shape 96"/>
          <p:cNvSpPr txBox="1"/>
          <p:nvPr>
            <p:ph idx="4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, 6 Conten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00" name="Shape 100"/>
          <p:cNvSpPr txBox="1"/>
          <p:nvPr>
            <p:ph idx="2"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pic>
        <p:nvPicPr>
          <p:cNvPr id="101" name="Shape 10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 Slide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Slide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10" name="Shape 110"/>
          <p:cNvSpPr txBox="1"/>
          <p:nvPr>
            <p:ph idx="1"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, Conten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Title, 2 Conten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, 6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8" name="Shape 18"/>
          <p:cNvSpPr txBox="1"/>
          <p:nvPr>
            <p:ph idx="2"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pic>
        <p:nvPicPr>
          <p:cNvPr id="19" name="Shape 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Shape 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Only">
  <p:cSld name="Centered 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idx="1" type="subTitle"/>
          </p:nvPr>
        </p:nvSpPr>
        <p:spPr>
          <a:xfrm>
            <a:off x="838080" y="1122480"/>
            <a:ext cx="10514520" cy="11063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AndObj">
  <p:cSld name="Title, 2 Content and Conten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25" name="Shape 125"/>
          <p:cNvSpPr txBox="1"/>
          <p:nvPr>
            <p:ph idx="2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26" name="Shape 126"/>
          <p:cNvSpPr txBox="1"/>
          <p:nvPr>
            <p:ph idx="3"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AndTwoObj">
  <p:cSld name="Title Content and 2 Conten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30" name="Shape 130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31" name="Shape 131"/>
          <p:cNvSpPr txBox="1"/>
          <p:nvPr>
            <p:ph idx="3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OverTx">
  <p:cSld name="Title, 2 Content over Conten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35" name="Shape 135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36" name="Shape 136"/>
          <p:cNvSpPr txBox="1"/>
          <p:nvPr>
            <p:ph idx="3"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OverTx">
  <p:cSld name="Title, Content over Conten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40" name="Shape 140"/>
          <p:cNvSpPr txBox="1"/>
          <p:nvPr>
            <p:ph idx="2"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fourObj">
  <p:cSld name="Title, 4 Content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44" name="Shape 144"/>
          <p:cNvSpPr txBox="1"/>
          <p:nvPr>
            <p:ph idx="2"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45" name="Shape 145"/>
          <p:cNvSpPr txBox="1"/>
          <p:nvPr>
            <p:ph idx="3"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46" name="Shape 146"/>
          <p:cNvSpPr txBox="1"/>
          <p:nvPr>
            <p:ph idx="4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, 6 Conten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50" name="Shape 150"/>
          <p:cNvSpPr txBox="1"/>
          <p:nvPr>
            <p:ph idx="2"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pic>
        <p:nvPicPr>
          <p:cNvPr id="151" name="Shape 1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Shape 1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3240" y="1604160"/>
            <a:ext cx="4984200" cy="3976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Slid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23" name="Shape 23"/>
          <p:cNvSpPr txBox="1"/>
          <p:nvPr>
            <p:ph idx="1"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,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Title, 2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Only">
  <p:cSld name="Centered 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idx="1" type="subTitle"/>
          </p:nvPr>
        </p:nvSpPr>
        <p:spPr>
          <a:xfrm>
            <a:off x="838080" y="1122480"/>
            <a:ext cx="10514520" cy="11063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AndObj">
  <p:cSld name="Title, 2 Content and Conte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39" name="Shape 39"/>
          <p:cNvSpPr txBox="1"/>
          <p:nvPr>
            <p:ph idx="3"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C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838080" y="112248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har char="●"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Char char="○"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Char char="■"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Char char="●"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Char char="○"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Char char="■"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Char char="●"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Char char="○"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Char char="■"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2F2F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har char="●"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Char char="○"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Char char="■"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Char char="●"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Char char="○"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Char char="■"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Char char="●"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Char char="○"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Char char="■"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0" y="1149480"/>
            <a:ext cx="12191041" cy="570744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 txBox="1"/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/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/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/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/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/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/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/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/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/>
            </a:lvl9pPr>
          </a:lstStyle>
          <a:p/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spcBef>
                <a:spcPts val="0"/>
              </a:spcBef>
              <a:buChar char="●"/>
              <a:defRPr b="0" i="0" sz="1800" u="none" cap="none" strike="noStrike"/>
            </a:lvl1pPr>
            <a:lvl2pPr indent="0" lvl="1" marL="457200" marR="0" rtl="0" algn="l">
              <a:spcBef>
                <a:spcPts val="0"/>
              </a:spcBef>
              <a:buChar char="○"/>
              <a:defRPr b="0" i="0" sz="1800" u="none" cap="none" strike="noStrike"/>
            </a:lvl2pPr>
            <a:lvl3pPr indent="0" lvl="2" marL="914400" marR="0" rtl="0" algn="l">
              <a:spcBef>
                <a:spcPts val="0"/>
              </a:spcBef>
              <a:buChar char="■"/>
              <a:defRPr b="0" i="0" sz="1800" u="none" cap="none" strike="noStrike"/>
            </a:lvl3pPr>
            <a:lvl4pPr indent="0" lvl="3" marL="1371600" marR="0" rtl="0" algn="l">
              <a:spcBef>
                <a:spcPts val="0"/>
              </a:spcBef>
              <a:buChar char="●"/>
              <a:defRPr b="0" i="0" sz="1800" u="none" cap="none" strike="noStrike"/>
            </a:lvl4pPr>
            <a:lvl5pPr indent="0" lvl="4" marL="1828800" marR="0" rtl="0" algn="l">
              <a:spcBef>
                <a:spcPts val="0"/>
              </a:spcBef>
              <a:buChar char="○"/>
              <a:defRPr b="0" i="0" sz="1800" u="none" cap="none" strike="noStrike"/>
            </a:lvl5pPr>
            <a:lvl6pPr indent="0" lvl="5" marL="2286000" marR="0" rtl="0" algn="l">
              <a:spcBef>
                <a:spcPts val="0"/>
              </a:spcBef>
              <a:buChar char="■"/>
              <a:defRPr b="0" i="0" sz="1800" u="none" cap="none" strike="noStrike"/>
            </a:lvl6pPr>
            <a:lvl7pPr indent="0" lvl="6" marL="2743200" marR="0" rtl="0" algn="l">
              <a:spcBef>
                <a:spcPts val="0"/>
              </a:spcBef>
              <a:buChar char="●"/>
              <a:defRPr b="0" i="0" sz="1800" u="none" cap="none" strike="noStrike"/>
            </a:lvl7pPr>
            <a:lvl8pPr indent="0" lvl="7" marL="3200400" marR="0" rtl="0" algn="l">
              <a:spcBef>
                <a:spcPts val="0"/>
              </a:spcBef>
              <a:buChar char="○"/>
              <a:defRPr b="0" i="0" sz="1800" u="none" cap="none" strike="noStrike"/>
            </a:lvl8pPr>
            <a:lvl9pPr indent="0" lvl="8" marL="3657600" marR="0" rtl="0" algn="l">
              <a:spcBef>
                <a:spcPts val="0"/>
              </a:spcBef>
              <a:buChar char="■"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hyperlink" Target="http://missaopessoal.com.br" TargetMode="External"/><Relationship Id="rId5" Type="http://schemas.openxmlformats.org/officeDocument/2006/relationships/hyperlink" Target="http://carlohcs.com.br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9.gif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medium.freecodecamp.org/we-fired-our-top-talent-best-decision-we-ever-made-4c0a99728fd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1383840" y="5892840"/>
            <a:ext cx="9427680" cy="3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1" i="0" lang="pt-BR" sz="2000" u="none" cap="none" strike="noStrike">
                <a:solidFill>
                  <a:srgbClr val="E46C0A"/>
                </a:solidFill>
                <a:latin typeface="Arial"/>
                <a:ea typeface="Arial"/>
                <a:cs typeface="Arial"/>
                <a:sym typeface="Arial"/>
              </a:rPr>
              <a:t>Carlos Henrique – </a:t>
            </a:r>
            <a:r>
              <a:rPr b="1" lang="pt-BR" sz="2000">
                <a:solidFill>
                  <a:srgbClr val="E46C0A"/>
                </a:solidFill>
              </a:rPr>
              <a:t>Novembro</a:t>
            </a:r>
            <a:r>
              <a:rPr b="1" i="0" lang="pt-BR" sz="2000" u="none" cap="none" strike="noStrike">
                <a:solidFill>
                  <a:srgbClr val="E46C0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pt-BR" sz="1800" u="none" cap="none" strike="noStrike">
                <a:solidFill>
                  <a:srgbClr val="E46C0A"/>
                </a:solidFill>
                <a:latin typeface="Arial"/>
                <a:ea typeface="Arial"/>
                <a:cs typeface="Arial"/>
                <a:sym typeface="Arial"/>
              </a:rPr>
              <a:t>2017</a:t>
            </a:r>
          </a:p>
        </p:txBody>
      </p:sp>
      <p:sp>
        <p:nvSpPr>
          <p:cNvPr id="158" name="Shape 158"/>
          <p:cNvSpPr/>
          <p:nvPr/>
        </p:nvSpPr>
        <p:spPr>
          <a:xfrm>
            <a:off x="2288" y="1834150"/>
            <a:ext cx="12190800" cy="15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wrap="square" tIns="45000">
            <a:noAutofit/>
          </a:bodyPr>
          <a:lstStyle/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1" sz="4000"/>
          </a:p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27500"/>
              <a:buFont typeface="Arial"/>
              <a:buNone/>
            </a:pPr>
            <a:r>
              <a:rPr b="1" lang="pt-BR" sz="4000"/>
              <a:t>“Tira a mão da minha propriedade!”</a:t>
            </a:r>
          </a:p>
          <a:p>
            <a:pPr indent="-69850" lvl="0" marL="0" marR="0" rtl="0" algn="ctr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1" sz="4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b="1" sz="4000"/>
          </a:p>
        </p:txBody>
      </p:sp>
      <p:sp>
        <p:nvSpPr>
          <p:cNvPr id="159" name="Shape 159"/>
          <p:cNvSpPr txBox="1"/>
          <p:nvPr/>
        </p:nvSpPr>
        <p:spPr>
          <a:xfrm>
            <a:off x="542250" y="3827700"/>
            <a:ext cx="11419500" cy="12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Explorando comportamentos de integrantes de times e como suas relações geram resultados.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/>
        </p:nvSpPr>
        <p:spPr>
          <a:xfrm>
            <a:off x="831960" y="1709640"/>
            <a:ext cx="10514400" cy="285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4800">
                <a:solidFill>
                  <a:srgbClr val="C00000"/>
                </a:solidFill>
              </a:rPr>
              <a:t>E de fato...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cking-man.gif" id="216" name="Shape 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5" y="0"/>
            <a:ext cx="12173909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/>
        </p:nvSpPr>
        <p:spPr>
          <a:xfrm>
            <a:off x="831960" y="1709640"/>
            <a:ext cx="10514400" cy="285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4800">
                <a:solidFill>
                  <a:srgbClr val="C00000"/>
                </a:solidFill>
              </a:rPr>
              <a:t>E o restante?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abalhadores.gif"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5922"/>
            <a:ext cx="12192000" cy="5126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831960" y="1709640"/>
            <a:ext cx="10514400" cy="285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4800">
                <a:solidFill>
                  <a:srgbClr val="C00000"/>
                </a:solidFill>
              </a:rPr>
              <a:t>A partir de então...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838080" y="365040"/>
            <a:ext cx="105144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2400">
                <a:solidFill>
                  <a:srgbClr val="C00000"/>
                </a:solidFill>
              </a:rPr>
              <a:t>A partir de então...</a:t>
            </a:r>
          </a:p>
        </p:txBody>
      </p:sp>
      <p:sp>
        <p:nvSpPr>
          <p:cNvPr id="238" name="Shape 238"/>
          <p:cNvSpPr/>
          <p:nvPr/>
        </p:nvSpPr>
        <p:spPr>
          <a:xfrm>
            <a:off x="756575" y="1449725"/>
            <a:ext cx="10833300" cy="51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wrap="square" tIns="450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39" name="Shape 239"/>
          <p:cNvSpPr txBox="1"/>
          <p:nvPr/>
        </p:nvSpPr>
        <p:spPr>
          <a:xfrm>
            <a:off x="803975" y="1556075"/>
            <a:ext cx="10738500" cy="49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t-BR" sz="2200"/>
              <a:t>Rick</a:t>
            </a:r>
            <a:r>
              <a:rPr lang="pt-BR" sz="2200"/>
              <a:t> começou a trabalhar sozinho;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200"/>
          </a:p>
          <a:p>
            <a:pPr lvl="0" rtl="0">
              <a:spcBef>
                <a:spcPts val="0"/>
              </a:spcBef>
              <a:buNone/>
            </a:pPr>
            <a:r>
              <a:rPr b="1" lang="pt-BR" sz="2200"/>
              <a:t>Rick</a:t>
            </a:r>
            <a:r>
              <a:rPr lang="pt-BR" sz="2200"/>
              <a:t> parou de ir em reuniões: “Reuniões são perda de tempo!”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2200"/>
          </a:p>
          <a:p>
            <a:pPr lvl="0" rtl="0">
              <a:spcBef>
                <a:spcPts val="0"/>
              </a:spcBef>
              <a:buNone/>
            </a:pPr>
            <a:r>
              <a:rPr b="1" lang="pt-BR" sz="2200"/>
              <a:t>Rick </a:t>
            </a:r>
            <a:r>
              <a:rPr lang="pt-BR" sz="2200"/>
              <a:t>se fechou com seu fone de ouvido e seus códigos. Treinamentos também não eram mais importantes: “Tenho muito código a fazer!”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lvl="0" rtl="0">
              <a:spcBef>
                <a:spcPts val="0"/>
              </a:spcBef>
              <a:buNone/>
            </a:pPr>
            <a:r>
              <a:rPr b="1" lang="pt-BR" sz="2200"/>
              <a:t>Rick</a:t>
            </a:r>
            <a:r>
              <a:rPr lang="pt-BR" sz="2200"/>
              <a:t> construiu tudo o que precisava do zero porque era infinitamente melhor do que as pequenas ofertas dos meros mortais.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lvl="0" rtl="0">
              <a:spcBef>
                <a:spcPts val="0"/>
              </a:spcBef>
              <a:buNone/>
            </a:pPr>
            <a:r>
              <a:rPr b="1" lang="pt-BR" sz="2200"/>
              <a:t>Rick</a:t>
            </a:r>
            <a:r>
              <a:rPr lang="pt-BR" sz="2200"/>
              <a:t> não treinava ninguém: achava que isso demorava muito tempo e que era mais rápido ele mesmo fazer.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200"/>
          </a:p>
          <a:p>
            <a:pPr lvl="0">
              <a:spcBef>
                <a:spcPts val="0"/>
              </a:spcBef>
              <a:buNone/>
            </a:pPr>
            <a:r>
              <a:rPr lang="pt-BR" sz="2200"/>
              <a:t>Por fim...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/>
        </p:nvSpPr>
        <p:spPr>
          <a:xfrm>
            <a:off x="831960" y="1709640"/>
            <a:ext cx="10514400" cy="285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pt-BR" sz="4800">
                <a:solidFill>
                  <a:srgbClr val="C00000"/>
                </a:solidFill>
              </a:rPr>
              <a:t>Rick não precisava de ninguém!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ren-modified.gif" id="249" name="Shape 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/>
        </p:nvSpPr>
        <p:spPr>
          <a:xfrm>
            <a:off x="838080" y="365040"/>
            <a:ext cx="105144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2400">
                <a:solidFill>
                  <a:srgbClr val="C00000"/>
                </a:solidFill>
              </a:rPr>
              <a:t>Rick não precisava de ninguém!</a:t>
            </a:r>
          </a:p>
        </p:txBody>
      </p:sp>
      <p:sp>
        <p:nvSpPr>
          <p:cNvPr id="256" name="Shape 256"/>
          <p:cNvSpPr/>
          <p:nvPr/>
        </p:nvSpPr>
        <p:spPr>
          <a:xfrm>
            <a:off x="756575" y="1449725"/>
            <a:ext cx="10833300" cy="51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wrap="square" tIns="450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57" name="Shape 257"/>
          <p:cNvSpPr txBox="1"/>
          <p:nvPr/>
        </p:nvSpPr>
        <p:spPr>
          <a:xfrm>
            <a:off x="803975" y="1937825"/>
            <a:ext cx="10738500" cy="42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pt-BR" sz="3000"/>
              <a:t>O gerente do projeto teve uma extensão de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pt-BR" sz="3400">
                <a:solidFill>
                  <a:srgbClr val="FFFFFF"/>
                </a:solidFill>
                <a:highlight>
                  <a:srgbClr val="FF0000"/>
                </a:highlight>
              </a:rPr>
              <a:t>SEIS MESES</a:t>
            </a:r>
            <a:r>
              <a:rPr lang="pt-BR" sz="3000"/>
              <a:t> do patrocinador.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lvl="0" rtl="0" algn="ctr">
              <a:spcBef>
                <a:spcPts val="0"/>
              </a:spcBef>
              <a:buNone/>
            </a:pPr>
            <a:r>
              <a:rPr lang="pt-BR" sz="3000"/>
              <a:t>Ao final de seis meses, a preparação para a produção foi estimada em </a:t>
            </a:r>
            <a:r>
              <a:rPr b="1" lang="pt-BR" sz="3400">
                <a:solidFill>
                  <a:srgbClr val="FFFFFF"/>
                </a:solidFill>
                <a:highlight>
                  <a:srgbClr val="FF0000"/>
                </a:highlight>
              </a:rPr>
              <a:t>SETE MESES</a:t>
            </a:r>
            <a:r>
              <a:rPr lang="pt-BR" sz="3400"/>
              <a:t>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lvl="0" rtl="0" algn="ctr">
              <a:spcBef>
                <a:spcPts val="0"/>
              </a:spcBef>
              <a:buNone/>
            </a:pPr>
            <a:r>
              <a:rPr lang="pt-BR" sz="3000"/>
              <a:t>No final de um ano, a preparação para a produção foi de </a:t>
            </a:r>
          </a:p>
          <a:p>
            <a:pPr lvl="0" algn="ctr">
              <a:spcBef>
                <a:spcPts val="0"/>
              </a:spcBef>
              <a:buNone/>
            </a:pPr>
            <a:r>
              <a:rPr b="1" lang="pt-BR" sz="3400">
                <a:solidFill>
                  <a:srgbClr val="FFFFFF"/>
                </a:solidFill>
                <a:highlight>
                  <a:srgbClr val="FF0000"/>
                </a:highlight>
              </a:rPr>
              <a:t>DOIS ANOS</a:t>
            </a:r>
            <a:r>
              <a:rPr lang="pt-BR" sz="3400"/>
              <a:t>.</a:t>
            </a: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yping.gif"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199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/>
        </p:nvSpPr>
        <p:spPr>
          <a:xfrm>
            <a:off x="831960" y="1709640"/>
            <a:ext cx="10514520" cy="285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pt-BR" sz="48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Quem sou eu?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/>
        </p:nvSpPr>
        <p:spPr>
          <a:xfrm>
            <a:off x="831950" y="1709650"/>
            <a:ext cx="10920600" cy="285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3600">
                <a:solidFill>
                  <a:srgbClr val="C00000"/>
                </a:solidFill>
              </a:rPr>
              <a:t>O veredito: Só Rick poderia manter esse produto.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/>
        </p:nvSpPr>
        <p:spPr>
          <a:xfrm>
            <a:off x="335050" y="3074550"/>
            <a:ext cx="7614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wrap="square" tIns="45000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1" lang="pt-BR" sz="4000"/>
              <a:t>Solução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/>
        </p:nvSpPr>
        <p:spPr>
          <a:xfrm>
            <a:off x="838080" y="365040"/>
            <a:ext cx="105144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2400">
                <a:solidFill>
                  <a:srgbClr val="C00000"/>
                </a:solidFill>
              </a:rPr>
              <a:t>Solução</a:t>
            </a:r>
          </a:p>
        </p:txBody>
      </p:sp>
      <p:sp>
        <p:nvSpPr>
          <p:cNvPr id="279" name="Shape 279"/>
          <p:cNvSpPr txBox="1"/>
          <p:nvPr/>
        </p:nvSpPr>
        <p:spPr>
          <a:xfrm>
            <a:off x="838075" y="1510025"/>
            <a:ext cx="107385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sz="2400"/>
              <a:t>A nova estratégia foi apresentada aos diretores e ao Rick: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pt-BR" sz="2400"/>
              <a:t>O produto iria ser construído a partir do zero: pela equipe.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pt-BR" sz="2400"/>
              <a:t>Este esforço seria de alcance muito limitado e só proporcionaria o essencial para levar o produto à produção. 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pt-BR" sz="2400"/>
              <a:t>Toda a equipe contribuiria e poderia apoiá-la. Sem mais estrangulamentos.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2400"/>
          </a:p>
          <a:p>
            <a:pPr lvl="0" rtl="0" algn="ctr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sp>
        <p:nvSpPr>
          <p:cNvPr id="280" name="Shape 280"/>
          <p:cNvSpPr txBox="1"/>
          <p:nvPr/>
        </p:nvSpPr>
        <p:spPr>
          <a:xfrm>
            <a:off x="838075" y="5086025"/>
            <a:ext cx="10514400" cy="12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BR" sz="3000">
                <a:solidFill>
                  <a:srgbClr val="FF0000"/>
                </a:solidFill>
              </a:rPr>
              <a:t>Como Rick reagiu a isso?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xplosion.gif" id="285" name="Shape 2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/>
        </p:nvSpPr>
        <p:spPr>
          <a:xfrm>
            <a:off x="831960" y="1709640"/>
            <a:ext cx="10514400" cy="285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rIns="90000" wrap="square" tIns="4500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3600">
                <a:solidFill>
                  <a:srgbClr val="C00000"/>
                </a:solidFill>
              </a:rPr>
              <a:t>"Vocês nunca poderão entender nada do que criei. Eu sou Albert F *** ing Einstein e vocês são todos macacos que estão mexendo na sujeira!".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/>
        </p:nvSpPr>
        <p:spPr>
          <a:xfrm>
            <a:off x="335050" y="3074550"/>
            <a:ext cx="7614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wrap="square" tIns="45000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1" lang="pt-BR" sz="4000"/>
              <a:t>Era pós Rick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/>
        </p:nvSpPr>
        <p:spPr>
          <a:xfrm>
            <a:off x="838080" y="365040"/>
            <a:ext cx="105144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2400">
                <a:solidFill>
                  <a:srgbClr val="C00000"/>
                </a:solidFill>
              </a:rPr>
              <a:t>Era pós Rick</a:t>
            </a:r>
          </a:p>
        </p:txBody>
      </p:sp>
      <p:sp>
        <p:nvSpPr>
          <p:cNvPr id="302" name="Shape 302"/>
          <p:cNvSpPr txBox="1"/>
          <p:nvPr/>
        </p:nvSpPr>
        <p:spPr>
          <a:xfrm>
            <a:off x="838075" y="1510025"/>
            <a:ext cx="107385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sz="2400"/>
              <a:t>Demorou um tempo para a equipe chocada reunir-se e de fato, </a:t>
            </a:r>
            <a:r>
              <a:rPr b="1" lang="pt-BR" sz="2400"/>
              <a:t>colaborarem. Mas as coisas começaram a mudar</a:t>
            </a:r>
            <a:r>
              <a:rPr lang="pt-BR" sz="2400"/>
              <a:t>: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pt-BR" sz="2400"/>
              <a:t>Um produto substituto pelo o de Rick;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pt-BR" sz="2400"/>
              <a:t>Sem componentes muito personalizados ou do zero. Soluções pré-prontas poderiam ser adotadas (frameworks);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pt-BR" sz="2400"/>
              <a:t>Apoio ao patrocinador para remover/desligar itens obsoletos/desnecessários;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pt-BR" sz="2400"/>
              <a:t>Entregas </a:t>
            </a:r>
            <a:r>
              <a:rPr lang="pt-BR" sz="2400">
                <a:solidFill>
                  <a:schemeClr val="dk1"/>
                </a:solidFill>
              </a:rPr>
              <a:t>menores e </a:t>
            </a:r>
            <a:r>
              <a:rPr lang="pt-BR" sz="2400"/>
              <a:t>constantes;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-"/>
            </a:pPr>
            <a:r>
              <a:rPr lang="pt-BR" sz="2400"/>
              <a:t>A equipe substituiu 5 anos por seis meses.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ctr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/>
        </p:nvSpPr>
        <p:spPr>
          <a:xfrm>
            <a:off x="838080" y="365040"/>
            <a:ext cx="105144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2400">
                <a:solidFill>
                  <a:srgbClr val="C00000"/>
                </a:solidFill>
              </a:rPr>
              <a:t>Era pós Rick</a:t>
            </a:r>
          </a:p>
        </p:txBody>
      </p:sp>
      <p:sp>
        <p:nvSpPr>
          <p:cNvPr id="309" name="Shape 309"/>
          <p:cNvSpPr txBox="1"/>
          <p:nvPr/>
        </p:nvSpPr>
        <p:spPr>
          <a:xfrm>
            <a:off x="838075" y="1510025"/>
            <a:ext cx="107385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pt-BR" sz="2400"/>
              <a:t>Não havia Ricks no time. </a:t>
            </a:r>
          </a:p>
          <a:p>
            <a:pPr lvl="0" rtl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pt-BR" sz="2400"/>
              <a:t>Não tinha nenhum gênio louco construindo tudo a partir do zero. </a:t>
            </a:r>
          </a:p>
          <a:p>
            <a:pPr lvl="0" rtl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pt-BR" sz="2400"/>
              <a:t>Mas produtividade do time nunca foi maior.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/>
        </p:nvSpPr>
        <p:spPr>
          <a:xfrm>
            <a:off x="838080" y="365040"/>
            <a:ext cx="105144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2400">
                <a:solidFill>
                  <a:srgbClr val="C00000"/>
                </a:solidFill>
              </a:rPr>
              <a:t>Era pós Rick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838075" y="1726600"/>
            <a:ext cx="10738500" cy="43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/>
              <a:t>Rick era um desenvolvedor muito talentoso. Rick poderia resolver problemas complexos de lógica comercial e criar arquiteturas sofisticadas para suportar seus projetos elevados. </a:t>
            </a:r>
          </a:p>
          <a:p>
            <a:pPr lvl="0" rtl="0" algn="ctr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2400"/>
          </a:p>
          <a:p>
            <a:pPr lvl="0" rtl="0" algn="ctr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/>
              <a:t>Infelizmente, Rick estava tão longe que não podia, ou não, ser trazido de volta. Nenhuma quantidade de treinamento, feedback, tempo livre ou atribuição a outros projetos alterou seu comportamento tóxico.</a:t>
            </a:r>
          </a:p>
          <a:p>
            <a:pPr lvl="0" rtl="0" algn="ctr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/>
          <p:nvPr/>
        </p:nvSpPr>
        <p:spPr>
          <a:xfrm>
            <a:off x="838080" y="365040"/>
            <a:ext cx="105144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2400">
                <a:solidFill>
                  <a:srgbClr val="C00000"/>
                </a:solidFill>
              </a:rPr>
              <a:t>Era pós Rick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838075" y="2867200"/>
            <a:ext cx="10738500" cy="15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pt-BR" sz="3600">
                <a:solidFill>
                  <a:srgbClr val="FF0000"/>
                </a:solidFill>
              </a:rPr>
              <a:t>Rick não conseguiu resolver o problema de como trabalhar efetivamente em uma equipe.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/>
        </p:nvSpPr>
        <p:spPr>
          <a:xfrm>
            <a:off x="838080" y="365040"/>
            <a:ext cx="1051452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0" i="0" lang="pt-BR" sz="24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Quem sou eu?</a:t>
            </a:r>
          </a:p>
        </p:txBody>
      </p:sp>
      <p:pic>
        <p:nvPicPr>
          <p:cNvPr id="171" name="Shape 1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1120" y="2305080"/>
            <a:ext cx="2743920" cy="274284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/>
          <p:nvPr/>
        </p:nvSpPr>
        <p:spPr>
          <a:xfrm>
            <a:off x="400320" y="1857240"/>
            <a:ext cx="1051452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SzPct val="25000"/>
              <a:buNone/>
            </a:pPr>
            <a:r>
              <a:rPr b="0" i="0" lang="pt-BR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Carlos Henrique</a:t>
            </a:r>
            <a:br>
              <a:rPr b="0" i="0" lang="pt-BR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pt-BR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@carlohcs</a:t>
            </a:r>
            <a:br>
              <a:rPr b="0" i="0" lang="pt-BR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pt-BR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co:lab (compartilhar + colaborar &lt;3)</a:t>
            </a:r>
            <a:br>
              <a:rPr b="0" i="0" lang="pt-BR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pt-BR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pt-BR" sz="28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Pessoal:</a:t>
            </a:r>
            <a:br>
              <a:rPr b="0" i="0" lang="pt-BR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pt-BR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http://missaopessoal.com.br</a:t>
            </a:r>
            <a:br>
              <a:rPr b="0" i="0" lang="pt-BR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pt-BR" sz="2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http://carlohcs.com.br</a:t>
            </a:r>
            <a:br>
              <a:rPr b="0" i="0" lang="pt-BR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pt-BR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pt-BR" sz="2800" u="none" cap="none" strike="noStrike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UOL:</a:t>
            </a:r>
            <a:br>
              <a:rPr b="0" i="0" lang="pt-BR" sz="4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pt-BR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Uol Música Deezer, Zero, Uol Bootstrap, Eye Catcher, Conta UOL...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/>
          <p:nvPr/>
        </p:nvSpPr>
        <p:spPr>
          <a:xfrm>
            <a:off x="335050" y="3074550"/>
            <a:ext cx="7614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wrap="square" tIns="45000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1" lang="pt-BR" sz="4000"/>
              <a:t>Como fugir disso?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/>
          <p:nvPr/>
        </p:nvSpPr>
        <p:spPr>
          <a:xfrm>
            <a:off x="838080" y="365040"/>
            <a:ext cx="105144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2400">
                <a:solidFill>
                  <a:srgbClr val="C00000"/>
                </a:solidFill>
              </a:rPr>
              <a:t>Como fugir disso?</a:t>
            </a:r>
          </a:p>
        </p:txBody>
      </p:sp>
      <p:sp>
        <p:nvSpPr>
          <p:cNvPr id="335" name="Shape 335"/>
          <p:cNvSpPr/>
          <p:nvPr/>
        </p:nvSpPr>
        <p:spPr>
          <a:xfrm>
            <a:off x="679350" y="1608550"/>
            <a:ext cx="10833300" cy="48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wrap="square" tIns="450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50000"/>
              <a:buFont typeface="Arial"/>
              <a:buNone/>
            </a:pPr>
            <a:r>
              <a:rPr b="1" lang="pt-BR" sz="2200">
                <a:solidFill>
                  <a:schemeClr val="dk1"/>
                </a:solidFill>
              </a:rPr>
              <a:t>- NÃO a cultura de dependência: </a:t>
            </a:r>
            <a:r>
              <a:rPr lang="pt-BR" sz="2200">
                <a:solidFill>
                  <a:schemeClr val="dk1"/>
                </a:solidFill>
              </a:rPr>
              <a:t>Qualquer problema que surge é automaticamente atribuído a um determinado “ninja”. Um mito encorajado. Pessoas aprendem a parar de tentar e apenas esperar pelo “ninja”.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50000"/>
              <a:buFont typeface="Arial"/>
              <a:buNone/>
            </a:pPr>
            <a:r>
              <a:rPr b="1" lang="pt-BR" sz="2200">
                <a:solidFill>
                  <a:schemeClr val="dk1"/>
                </a:solidFill>
              </a:rPr>
              <a:t>- </a:t>
            </a:r>
            <a:r>
              <a:rPr b="1" lang="pt-BR" sz="2200">
                <a:solidFill>
                  <a:schemeClr val="dk1"/>
                </a:solidFill>
              </a:rPr>
              <a:t>NÃO ao c</a:t>
            </a:r>
            <a:r>
              <a:rPr b="1" lang="pt-BR" sz="2200">
                <a:solidFill>
                  <a:schemeClr val="dk1"/>
                </a:solidFill>
              </a:rPr>
              <a:t>ódigo sem manutenção: </a:t>
            </a:r>
            <a:r>
              <a:rPr lang="pt-BR" sz="2200">
                <a:solidFill>
                  <a:schemeClr val="dk1"/>
                </a:solidFill>
              </a:rPr>
              <a:t>Sem documentação ou testes do que é criado, a confiança fica confinada a inteligência do “ninja”.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50000"/>
              <a:buFont typeface="Arial"/>
              <a:buNone/>
            </a:pPr>
            <a:r>
              <a:rPr b="1" lang="pt-BR" sz="2200">
                <a:solidFill>
                  <a:schemeClr val="dk1"/>
                </a:solidFill>
              </a:rPr>
              <a:t>- </a:t>
            </a:r>
            <a:r>
              <a:rPr b="1" lang="pt-BR" sz="2200">
                <a:solidFill>
                  <a:schemeClr val="dk1"/>
                </a:solidFill>
              </a:rPr>
              <a:t>NÃO a p</a:t>
            </a:r>
            <a:r>
              <a:rPr b="1" lang="pt-BR" sz="2200">
                <a:solidFill>
                  <a:schemeClr val="dk1"/>
                </a:solidFill>
              </a:rPr>
              <a:t>ersonalidade destrutiva: </a:t>
            </a:r>
            <a:r>
              <a:rPr lang="pt-BR" sz="2200">
                <a:solidFill>
                  <a:schemeClr val="dk1"/>
                </a:solidFill>
              </a:rPr>
              <a:t>Membros acabam não opinando suas próprias ideias porque o “ninja” sempre acaba minando outras ideias ou achando que suas ideias são as mais convenientes.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50000"/>
              <a:buFont typeface="Arial"/>
              <a:buNone/>
            </a:pPr>
            <a:r>
              <a:rPr lang="pt-BR" sz="2200">
                <a:solidFill>
                  <a:schemeClr val="dk1"/>
                </a:solidFill>
              </a:rPr>
              <a:t>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50000"/>
              <a:buFont typeface="Arial"/>
              <a:buNone/>
            </a:pPr>
            <a:r>
              <a:rPr b="1" lang="pt-BR" sz="2200">
                <a:solidFill>
                  <a:schemeClr val="dk1"/>
                </a:solidFill>
              </a:rPr>
              <a:t>- </a:t>
            </a:r>
            <a:r>
              <a:rPr b="1" lang="pt-BR" sz="2200">
                <a:solidFill>
                  <a:schemeClr val="dk1"/>
                </a:solidFill>
              </a:rPr>
              <a:t>NÃO a e</a:t>
            </a:r>
            <a:r>
              <a:rPr b="1" lang="pt-BR" sz="2200">
                <a:solidFill>
                  <a:schemeClr val="dk1"/>
                </a:solidFill>
              </a:rPr>
              <a:t>xclusão de responsabilidade: </a:t>
            </a:r>
            <a:r>
              <a:rPr lang="pt-BR" sz="2200">
                <a:solidFill>
                  <a:schemeClr val="dk1"/>
                </a:solidFill>
              </a:rPr>
              <a:t>Muitos integrantes de equipes, se eximem da responsabilidade sobre determinada coisa. Isso impede que eles mesmos aprendam com seus erros.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/>
        </p:nvSpPr>
        <p:spPr>
          <a:xfrm>
            <a:off x="838080" y="365040"/>
            <a:ext cx="105144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2400">
                <a:solidFill>
                  <a:srgbClr val="C00000"/>
                </a:solidFill>
              </a:rPr>
              <a:t>Como fugir disso?</a:t>
            </a:r>
          </a:p>
        </p:txBody>
      </p:sp>
      <p:sp>
        <p:nvSpPr>
          <p:cNvPr id="342" name="Shape 342"/>
          <p:cNvSpPr/>
          <p:nvPr/>
        </p:nvSpPr>
        <p:spPr>
          <a:xfrm>
            <a:off x="679350" y="1608550"/>
            <a:ext cx="10833300" cy="48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wrap="square" tIns="4500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50000"/>
              <a:buFont typeface="Arial"/>
              <a:buNone/>
            </a:pPr>
            <a:r>
              <a:rPr b="1" lang="pt-BR" sz="2200">
                <a:solidFill>
                  <a:schemeClr val="dk1"/>
                </a:solidFill>
              </a:rPr>
              <a:t>- Um plano de renovação/condução de T.I de longo prazo ligado a um estratégia: </a:t>
            </a:r>
            <a:r>
              <a:rPr lang="pt-BR" sz="2200">
                <a:solidFill>
                  <a:schemeClr val="dk1"/>
                </a:solidFill>
              </a:rPr>
              <a:t>Manter o foco no objetivo</a:t>
            </a:r>
            <a:r>
              <a:rPr lang="pt-BR" sz="2200">
                <a:solidFill>
                  <a:schemeClr val="dk1"/>
                </a:solidFill>
              </a:rPr>
              <a:t>. Juntando forças para a criação de valor sobr uma perspectiva definida.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50000"/>
              <a:buFont typeface="Arial"/>
              <a:buNone/>
            </a:pPr>
            <a:r>
              <a:rPr b="1" lang="pt-BR" sz="2200">
                <a:solidFill>
                  <a:schemeClr val="dk1"/>
                </a:solidFill>
              </a:rPr>
              <a:t>- A busca por uma plataforma/diretriz tecnológica simples e unificadas: </a:t>
            </a:r>
            <a:r>
              <a:rPr lang="pt-BR" sz="2200">
                <a:solidFill>
                  <a:schemeClr val="dk1"/>
                </a:solidFill>
              </a:rPr>
              <a:t>Menos “eu vou usar framework X porque gosto!” e mais “hum, se tecnologia x funciona, vamos pra cima!”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50000"/>
              <a:buFont typeface="Arial"/>
              <a:buNone/>
            </a:pPr>
            <a:r>
              <a:rPr b="1" lang="pt-BR" sz="2200">
                <a:solidFill>
                  <a:schemeClr val="dk1"/>
                </a:solidFill>
              </a:rPr>
              <a:t>- Times organizados e orientados ao desempenho e comprometimento: </a:t>
            </a:r>
            <a:r>
              <a:rPr lang="pt-BR" sz="2200">
                <a:solidFill>
                  <a:schemeClr val="dk1"/>
                </a:solidFill>
              </a:rPr>
              <a:t>Ao invés de sermos “tribos de nerds esquisitos”, vamos buscar nos unir, buscar forças e mostrar valores para nós mesmos e outras áreas. O desempenho irá aumentar conforme o tempo.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C000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/>
        </p:nvSpPr>
        <p:spPr>
          <a:xfrm>
            <a:off x="831960" y="4589640"/>
            <a:ext cx="10514520" cy="1499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8" name="Shape 348"/>
          <p:cNvSpPr txBox="1"/>
          <p:nvPr/>
        </p:nvSpPr>
        <p:spPr>
          <a:xfrm>
            <a:off x="3335513" y="675300"/>
            <a:ext cx="5507400" cy="55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 sz="2400">
                <a:solidFill>
                  <a:schemeClr val="dk1"/>
                </a:solidFill>
              </a:rPr>
              <a:t>A força de um time não é resultado do talento individual dos membros que o compõem e sim, a sua colaboração,  persistência e respeito mútuo.</a:t>
            </a:r>
          </a:p>
        </p:txBody>
      </p:sp>
      <p:sp>
        <p:nvSpPr>
          <p:cNvPr id="349" name="Shape 349"/>
          <p:cNvSpPr txBox="1"/>
          <p:nvPr/>
        </p:nvSpPr>
        <p:spPr>
          <a:xfrm>
            <a:off x="3685950" y="903000"/>
            <a:ext cx="48201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Em síntese: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eam.gif" id="354" name="Shape 3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ace.gif" id="359" name="Shape 3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6074"/>
            <a:ext cx="12192001" cy="652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/>
        </p:nvSpPr>
        <p:spPr>
          <a:xfrm>
            <a:off x="838075" y="1122472"/>
            <a:ext cx="10514400" cy="37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4800"/>
              <a:t>Discussão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4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/>
        </p:nvSpPr>
        <p:spPr>
          <a:xfrm>
            <a:off x="838075" y="1122472"/>
            <a:ext cx="10514400" cy="37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4800"/>
              <a:t>Obrigado ;)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4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30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/>
        </p:nvSpPr>
        <p:spPr>
          <a:xfrm>
            <a:off x="831960" y="1709640"/>
            <a:ext cx="10514400" cy="285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4800">
                <a:solidFill>
                  <a:srgbClr val="C00000"/>
                </a:solidFill>
              </a:rPr>
              <a:t>Antes de começar... Créditos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/>
        </p:nvSpPr>
        <p:spPr>
          <a:xfrm>
            <a:off x="838080" y="365040"/>
            <a:ext cx="105144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2400">
                <a:solidFill>
                  <a:srgbClr val="C00000"/>
                </a:solidFill>
              </a:rPr>
              <a:t>Antes de começar… Créditos</a:t>
            </a:r>
          </a:p>
        </p:txBody>
      </p:sp>
      <p:sp>
        <p:nvSpPr>
          <p:cNvPr id="184" name="Shape 184"/>
          <p:cNvSpPr txBox="1"/>
          <p:nvPr/>
        </p:nvSpPr>
        <p:spPr>
          <a:xfrm>
            <a:off x="3066775" y="5107025"/>
            <a:ext cx="82857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/>
              <a:t>Disponível em: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https://medium.freecodecamp.org/we-fired-our-top-talent-best-decision-we-ever-made-4c0a99728fde</a:t>
            </a:r>
          </a:p>
        </p:txBody>
      </p:sp>
      <p:sp>
        <p:nvSpPr>
          <p:cNvPr id="185" name="Shape 185"/>
          <p:cNvSpPr txBox="1"/>
          <p:nvPr/>
        </p:nvSpPr>
        <p:spPr>
          <a:xfrm>
            <a:off x="915900" y="3294775"/>
            <a:ext cx="103602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 algn="ctr">
              <a:lnSpc>
                <a:spcPct val="104000"/>
              </a:lnSpc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b="1" lang="pt-BR" sz="2400">
                <a:solidFill>
                  <a:schemeClr val="dk1"/>
                </a:solidFill>
              </a:rPr>
              <a:t>We fired our top talent. Best decision we ever made.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sp>
        <p:nvSpPr>
          <p:cNvPr id="186" name="Shape 186"/>
          <p:cNvSpPr txBox="1"/>
          <p:nvPr/>
        </p:nvSpPr>
        <p:spPr>
          <a:xfrm>
            <a:off x="915900" y="1881150"/>
            <a:ext cx="77121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200"/>
              <a:t>Apresentação baseada no artigo: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/>
        </p:nvSpPr>
        <p:spPr>
          <a:xfrm>
            <a:off x="335050" y="3074550"/>
            <a:ext cx="76146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rIns="90000" wrap="square" tIns="45000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b="1" lang="pt-BR" sz="4000"/>
              <a:t>Case: Rick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/>
        </p:nvSpPr>
        <p:spPr>
          <a:xfrm>
            <a:off x="831960" y="1709640"/>
            <a:ext cx="10514520" cy="285156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rIns="90000" wrap="square" tIns="4500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buSzPct val="25000"/>
              <a:buNone/>
            </a:pPr>
            <a:r>
              <a:rPr lang="pt-BR" sz="3600">
                <a:solidFill>
                  <a:srgbClr val="C00000"/>
                </a:solidFill>
              </a:rPr>
              <a:t>"Vocês nunca poderão entender nada do que criei. Eu sou Albert F *** ing Einstein e vocês são todos macacos que estão mexendo na sujeira!".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5340" y="-3"/>
            <a:ext cx="920132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